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7"/>
  </p:notesMasterIdLst>
  <p:handoutMasterIdLst>
    <p:handoutMasterId r:id="rId18"/>
  </p:handoutMasterIdLst>
  <p:sldIdLst>
    <p:sldId id="292" r:id="rId5"/>
    <p:sldId id="2145706663" r:id="rId6"/>
    <p:sldId id="2145706655" r:id="rId7"/>
    <p:sldId id="2145706659" r:id="rId8"/>
    <p:sldId id="2145706666" r:id="rId9"/>
    <p:sldId id="2145706664" r:id="rId10"/>
    <p:sldId id="2145706660" r:id="rId11"/>
    <p:sldId id="2145706658" r:id="rId12"/>
    <p:sldId id="2145706665" r:id="rId13"/>
    <p:sldId id="2145706656" r:id="rId14"/>
    <p:sldId id="2145706667" r:id="rId15"/>
    <p:sldId id="293" r:id="rId1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73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39" autoAdjust="0"/>
  </p:normalViewPr>
  <p:slideViewPr>
    <p:cSldViewPr snapToGrid="0">
      <p:cViewPr varScale="1">
        <p:scale>
          <a:sx n="79" d="100"/>
          <a:sy n="79" d="100"/>
        </p:scale>
        <p:origin x="80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14/03/2024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14/03/2024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14/03/2024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14/03/2024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14/03/2024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14/03/2024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14/03/2024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14/03/2024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14/03/2024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14/03/2024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14/03/2024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14/03/2024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14/03/2024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58838" y="3841"/>
            <a:ext cx="13993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14/03/2024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15509" y="-1345"/>
            <a:ext cx="1399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5D93D19-36DF-B09F-606D-EF00956F4F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91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14/03/2024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14/03/2024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14/03/2024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14/03/2024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14/03/2024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14/03/2024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14/03/2024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14/03/2024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7844" y="758952"/>
            <a:ext cx="5267836" cy="3227514"/>
          </a:xfrm>
        </p:spPr>
        <p:txBody>
          <a:bodyPr>
            <a:normAutofit fontScale="90000"/>
          </a:bodyPr>
          <a:lstStyle/>
          <a:p>
            <a:r>
              <a:rPr lang="it-IT" dirty="0"/>
              <a:t>Obesità: stigma sociale e conseguenze sulla persona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6749" y="4754741"/>
            <a:ext cx="5976796" cy="1279652"/>
          </a:xfrm>
        </p:spPr>
        <p:txBody>
          <a:bodyPr>
            <a:normAutofit/>
          </a:bodyPr>
          <a:lstStyle/>
          <a:p>
            <a:r>
              <a:rPr lang="it-IT" sz="2800" b="1" dirty="0" err="1">
                <a:solidFill>
                  <a:srgbClr val="FFC000"/>
                </a:solidFill>
              </a:rPr>
              <a:t>RELATrice</a:t>
            </a:r>
            <a:r>
              <a:rPr lang="it-IT" sz="2800" b="1" dirty="0">
                <a:solidFill>
                  <a:srgbClr val="FFC000"/>
                </a:solidFill>
              </a:rPr>
              <a:t>:</a:t>
            </a:r>
            <a:r>
              <a:rPr lang="it-IT" sz="2800" b="1" cap="none" dirty="0">
                <a:solidFill>
                  <a:srgbClr val="FFC000"/>
                </a:solidFill>
              </a:rPr>
              <a:t> </a:t>
            </a:r>
            <a:r>
              <a:rPr lang="it-IT" sz="2800" b="1" dirty="0">
                <a:solidFill>
                  <a:srgbClr val="FFC000"/>
                </a:solidFill>
              </a:rPr>
              <a:t>Susanna Lodi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Paris Review - The Spirit Writing of Lucille Clifton">
            <a:extLst>
              <a:ext uri="{FF2B5EF4-FFF2-40B4-BE49-F238E27FC236}">
                <a16:creationId xmlns:a16="http://schemas.microsoft.com/office/drawing/2014/main" id="{B63C532C-C64A-B0BD-FA39-5D38DE7DE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559" y="1567492"/>
            <a:ext cx="5172177" cy="387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D75A676-9699-14BE-08A3-9D379BC15867}"/>
              </a:ext>
            </a:extLst>
          </p:cNvPr>
          <p:cNvSpPr txBox="1"/>
          <p:nvPr/>
        </p:nvSpPr>
        <p:spPr>
          <a:xfrm>
            <a:off x="732264" y="829403"/>
            <a:ext cx="609971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Omaggio ai miei fianchi (1987)</a:t>
            </a:r>
            <a:br>
              <a:rPr lang="it-IT" sz="1800" b="1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 fianchi sono fianchi larghi</a:t>
            </a:r>
            <a:b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hanno bisogno di spazio</a:t>
            </a:r>
            <a:b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cui girarsi.</a:t>
            </a:r>
            <a:b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ci stanno in piccoli</a:t>
            </a:r>
            <a:b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spazi meschini. questi fianchi</a:t>
            </a:r>
            <a:b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sono fianchi liberi.</a:t>
            </a:r>
            <a:b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vogliono essere trattenuti.</a:t>
            </a:r>
            <a:b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 fianchi non saranno mai schiavi,</a:t>
            </a:r>
            <a:b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vanno dove vogliono andare</a:t>
            </a:r>
            <a:b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fanno ciò che vogliono fare.</a:t>
            </a:r>
            <a:b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 fianchi sono fianchi possenti.</a:t>
            </a:r>
            <a:b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 fianchi sono fianchi magici.</a:t>
            </a:r>
            <a:b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 saputo che sono capaci</a:t>
            </a:r>
            <a:b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fare un incantesimo a un uomo</a:t>
            </a:r>
            <a:b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farlo girare come una trottola!</a:t>
            </a:r>
            <a:b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it-IT" sz="18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800" b="1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Lucille Clifton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748B1DF-C73D-AC29-370F-5A1C3F777E6D}"/>
              </a:ext>
            </a:extLst>
          </p:cNvPr>
          <p:cNvSpPr txBox="1"/>
          <p:nvPr/>
        </p:nvSpPr>
        <p:spPr>
          <a:xfrm>
            <a:off x="6731541" y="5496127"/>
            <a:ext cx="521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/>
              <a:t>Lucille Clifton (1936 – 2010)</a:t>
            </a:r>
          </a:p>
        </p:txBody>
      </p:sp>
    </p:spTree>
    <p:extLst>
      <p:ext uri="{BB962C8B-B14F-4D97-AF65-F5344CB8AC3E}">
        <p14:creationId xmlns:p14="http://schemas.microsoft.com/office/powerpoint/2010/main" val="3344346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5A30D1-4AB5-51ED-F8FC-41C955AEA891}"/>
              </a:ext>
            </a:extLst>
          </p:cNvPr>
          <p:cNvSpPr txBox="1"/>
          <p:nvPr/>
        </p:nvSpPr>
        <p:spPr>
          <a:xfrm>
            <a:off x="252002" y="126143"/>
            <a:ext cx="1012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Riflettere sulle domande dei pazienti significa fare cura</a:t>
            </a:r>
          </a:p>
        </p:txBody>
      </p:sp>
      <p:pic>
        <p:nvPicPr>
          <p:cNvPr id="7170" name="Picture 2" descr="sandro botticelli | Arte Mosaico Ravenna">
            <a:extLst>
              <a:ext uri="{FF2B5EF4-FFF2-40B4-BE49-F238E27FC236}">
                <a16:creationId xmlns:a16="http://schemas.microsoft.com/office/drawing/2014/main" id="{5D453D9C-50B7-FDF9-A7D9-68370BF80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07" y="675271"/>
            <a:ext cx="6056586" cy="605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F38623-7A3B-5EAC-086C-744AAEB6A7D2}"/>
              </a:ext>
            </a:extLst>
          </p:cNvPr>
          <p:cNvSpPr txBox="1"/>
          <p:nvPr/>
        </p:nvSpPr>
        <p:spPr>
          <a:xfrm>
            <a:off x="9238369" y="5262776"/>
            <a:ext cx="19128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Vanni Cuoghi, </a:t>
            </a:r>
            <a:r>
              <a:rPr lang="it-IT" b="1" i="1" dirty="0"/>
              <a:t>I tuoi pensieri non toccano terra</a:t>
            </a:r>
            <a:r>
              <a:rPr lang="it-IT" b="1" dirty="0"/>
              <a:t>. </a:t>
            </a:r>
            <a:r>
              <a:rPr lang="it-IT" dirty="0"/>
              <a:t>Acrilico su tela (2013)</a:t>
            </a:r>
          </a:p>
        </p:txBody>
      </p:sp>
    </p:spTree>
    <p:extLst>
      <p:ext uri="{BB962C8B-B14F-4D97-AF65-F5344CB8AC3E}">
        <p14:creationId xmlns:p14="http://schemas.microsoft.com/office/powerpoint/2010/main" val="4036812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2">
            <a:extLst>
              <a:ext uri="{FF2B5EF4-FFF2-40B4-BE49-F238E27FC236}">
                <a16:creationId xmlns:a16="http://schemas.microsoft.com/office/drawing/2014/main" id="{13FA2701-ACE6-90E5-9C40-25D7DC547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1297" y="1361118"/>
            <a:ext cx="5267836" cy="3227514"/>
          </a:xfrm>
        </p:spPr>
        <p:txBody>
          <a:bodyPr>
            <a:normAutofit/>
          </a:bodyPr>
          <a:lstStyle/>
          <a:p>
            <a:r>
              <a:rPr lang="it-IT" dirty="0"/>
              <a:t>Grazie dell’attenzione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6DE7038-EEA1-AFA0-705A-1C642E1D2444}"/>
              </a:ext>
            </a:extLst>
          </p:cNvPr>
          <p:cNvSpPr txBox="1"/>
          <p:nvPr/>
        </p:nvSpPr>
        <p:spPr>
          <a:xfrm>
            <a:off x="285456" y="249534"/>
            <a:ext cx="4801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CENNI STORICI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03BC5CA-DCEE-5B00-C16F-825C68560384}"/>
              </a:ext>
            </a:extLst>
          </p:cNvPr>
          <p:cNvSpPr txBox="1"/>
          <p:nvPr/>
        </p:nvSpPr>
        <p:spPr>
          <a:xfrm>
            <a:off x="285456" y="705392"/>
            <a:ext cx="1159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variabilità dei corpi è sempre esistita. Ciò che cambia è la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percezione sociale del fenomeno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2534C27F-E50F-F676-F090-570BBA27F20D}"/>
              </a:ext>
            </a:extLst>
          </p:cNvPr>
          <p:cNvCxnSpPr>
            <a:cxnSpLocks/>
          </p:cNvCxnSpPr>
          <p:nvPr/>
        </p:nvCxnSpPr>
        <p:spPr>
          <a:xfrm>
            <a:off x="914400" y="1277389"/>
            <a:ext cx="0" cy="5000748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La Venere di Willendorf era italiana: la scoperta di un team di ricercatori">
            <a:extLst>
              <a:ext uri="{FF2B5EF4-FFF2-40B4-BE49-F238E27FC236}">
                <a16:creationId xmlns:a16="http://schemas.microsoft.com/office/drawing/2014/main" id="{801F3051-0ACA-5FB3-2DE2-ED8FEFEDD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r="16239"/>
          <a:stretch/>
        </p:blipFill>
        <p:spPr bwMode="auto">
          <a:xfrm>
            <a:off x="7848971" y="1391500"/>
            <a:ext cx="3512709" cy="530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9990DFC-8510-57D9-8197-8713995844CE}"/>
              </a:ext>
            </a:extLst>
          </p:cNvPr>
          <p:cNvSpPr txBox="1"/>
          <p:nvPr/>
        </p:nvSpPr>
        <p:spPr>
          <a:xfrm>
            <a:off x="2620536" y="1523737"/>
            <a:ext cx="4443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t-IT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Venere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Willendorf (30.000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a.c.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Simbolo di fertilità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C85A99A-265C-723F-3165-4B0A30508424}"/>
              </a:ext>
            </a:extLst>
          </p:cNvPr>
          <p:cNvSpPr txBox="1"/>
          <p:nvPr/>
        </p:nvSpPr>
        <p:spPr>
          <a:xfrm>
            <a:off x="2620536" y="3098936"/>
            <a:ext cx="3611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Processi storici durante l’età moderna portano a disprezzare i corpi grassi. 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C37C561-6190-D1F8-81EE-966C14AC70A6}"/>
              </a:ext>
            </a:extLst>
          </p:cNvPr>
          <p:cNvSpPr txBox="1"/>
          <p:nvPr/>
        </p:nvSpPr>
        <p:spPr>
          <a:xfrm>
            <a:off x="2620536" y="4706624"/>
            <a:ext cx="4184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radice della grassofobia deriva da tre grandi discriminazioni: sessismo, classismo e razzismo. 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2C41D08F-E6E2-1E5A-EA1F-CBD1DFDEA2DA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914400" y="1806498"/>
            <a:ext cx="1706136" cy="40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5567698B-26D2-5F43-57B5-94EDE8FA70D4}"/>
              </a:ext>
            </a:extLst>
          </p:cNvPr>
          <p:cNvCxnSpPr>
            <a:cxnSpLocks/>
          </p:cNvCxnSpPr>
          <p:nvPr/>
        </p:nvCxnSpPr>
        <p:spPr>
          <a:xfrm flipV="1">
            <a:off x="914400" y="3264536"/>
            <a:ext cx="1706136" cy="100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EA4F646F-4E85-B1BC-E646-4E197E16543D}"/>
              </a:ext>
            </a:extLst>
          </p:cNvPr>
          <p:cNvCxnSpPr>
            <a:cxnSpLocks/>
          </p:cNvCxnSpPr>
          <p:nvPr/>
        </p:nvCxnSpPr>
        <p:spPr>
          <a:xfrm>
            <a:off x="914400" y="4706624"/>
            <a:ext cx="1706136" cy="116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30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CC692C9-B727-4916-A0CA-2C3B4E7100A4}"/>
              </a:ext>
            </a:extLst>
          </p:cNvPr>
          <p:cNvSpPr txBox="1"/>
          <p:nvPr/>
        </p:nvSpPr>
        <p:spPr>
          <a:xfrm>
            <a:off x="253925" y="149016"/>
            <a:ext cx="4801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STIGMA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E6EE15-3E69-EBBE-5457-30EFD2116062}"/>
              </a:ext>
            </a:extLst>
          </p:cNvPr>
          <p:cNvSpPr txBox="1"/>
          <p:nvPr/>
        </p:nvSpPr>
        <p:spPr>
          <a:xfrm>
            <a:off x="7025268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745B905-40E9-72CC-791A-47C78E09AFA2}"/>
              </a:ext>
            </a:extLst>
          </p:cNvPr>
          <p:cNvSpPr txBox="1"/>
          <p:nvPr/>
        </p:nvSpPr>
        <p:spPr>
          <a:xfrm>
            <a:off x="374665" y="656297"/>
            <a:ext cx="11590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 libro </a:t>
            </a:r>
            <a:r>
              <a:rPr lang="it-IT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Lettera scarlatta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(1850), lo stigma viene socialmente apposto su chi dimostra di incarnare un qualche tipo di diversità, tale da renderlo estraneo al gruppo di appartenenza. Per l’OMS l’obesità è l’ultimo «pregiudizio accettabile».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7BB796D-265D-4281-6944-C5A1A4E5EC9F}"/>
              </a:ext>
            </a:extLst>
          </p:cNvPr>
          <p:cNvSpPr/>
          <p:nvPr/>
        </p:nvSpPr>
        <p:spPr>
          <a:xfrm>
            <a:off x="535259" y="1670859"/>
            <a:ext cx="541949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 un </a:t>
            </a:r>
            <a:r>
              <a:rPr lang="it-IT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pregiudizio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Erving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Goffman 1963)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0389745-16BD-5978-0A7E-A41923928539}"/>
              </a:ext>
            </a:extLst>
          </p:cNvPr>
          <p:cNvSpPr/>
          <p:nvPr/>
        </p:nvSpPr>
        <p:spPr>
          <a:xfrm>
            <a:off x="535259" y="2448055"/>
            <a:ext cx="5419492" cy="12710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 stigma verso l’obesità si rifà a </a:t>
            </a:r>
            <a:r>
              <a:rPr lang="it-IT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credenze negative sul peso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es. persone pigre, ingorde, con scarsa volontà e poco collaborative (Rebecca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Pauh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F617474-A7CC-9CC0-1BD4-5920A6C5658D}"/>
              </a:ext>
            </a:extLst>
          </p:cNvPr>
          <p:cNvSpPr/>
          <p:nvPr/>
        </p:nvSpPr>
        <p:spPr>
          <a:xfrm>
            <a:off x="535259" y="3849941"/>
            <a:ext cx="5419492" cy="12710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it-IT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Teorie popolari 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semplificano e banalizzano («mangi di meno e ti muovi di più»).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C894EC1-4665-6BD4-F6EC-17DCF49A2A60}"/>
              </a:ext>
            </a:extLst>
          </p:cNvPr>
          <p:cNvSpPr/>
          <p:nvPr/>
        </p:nvSpPr>
        <p:spPr>
          <a:xfrm>
            <a:off x="535259" y="5253651"/>
            <a:ext cx="5419492" cy="12710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L’obesità si considera una </a:t>
            </a:r>
            <a:r>
              <a:rPr lang="it-IT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scelta personale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come un difetto morale. </a:t>
            </a:r>
          </a:p>
        </p:txBody>
      </p:sp>
      <p:pic>
        <p:nvPicPr>
          <p:cNvPr id="1026" name="Picture 2" descr="Stigma sociale e psicopatologia: il peso sui pazienti DOC - IPSICO, Firenze">
            <a:extLst>
              <a:ext uri="{FF2B5EF4-FFF2-40B4-BE49-F238E27FC236}">
                <a16:creationId xmlns:a16="http://schemas.microsoft.com/office/drawing/2014/main" id="{4DBE87B1-DF3C-4622-2861-CD21D43CC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3"/>
          <a:stretch/>
        </p:blipFill>
        <p:spPr bwMode="auto">
          <a:xfrm>
            <a:off x="6169962" y="2034478"/>
            <a:ext cx="5905147" cy="420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512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CC692C9-B727-4916-A0CA-2C3B4E7100A4}"/>
              </a:ext>
            </a:extLst>
          </p:cNvPr>
          <p:cNvSpPr txBox="1"/>
          <p:nvPr/>
        </p:nvSpPr>
        <p:spPr>
          <a:xfrm>
            <a:off x="285455" y="249534"/>
            <a:ext cx="970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CONSEGUENZE DELLO STIGMA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E6EE15-3E69-EBBE-5457-30EFD2116062}"/>
              </a:ext>
            </a:extLst>
          </p:cNvPr>
          <p:cNvSpPr txBox="1"/>
          <p:nvPr/>
        </p:nvSpPr>
        <p:spPr>
          <a:xfrm>
            <a:off x="7025268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745B905-40E9-72CC-791A-47C78E09AFA2}"/>
              </a:ext>
            </a:extLst>
          </p:cNvPr>
          <p:cNvSpPr txBox="1"/>
          <p:nvPr/>
        </p:nvSpPr>
        <p:spPr>
          <a:xfrm>
            <a:off x="374666" y="846221"/>
            <a:ext cx="1159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«Devo sapere di aver fatto almeno una cosa giusta nella mia vita» [The Whale, 2022]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7BB796D-265D-4281-6944-C5A1A4E5EC9F}"/>
              </a:ext>
            </a:extLst>
          </p:cNvPr>
          <p:cNvSpPr/>
          <p:nvPr/>
        </p:nvSpPr>
        <p:spPr>
          <a:xfrm>
            <a:off x="668956" y="2068094"/>
            <a:ext cx="5914621" cy="1186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protagonista Charlie si </a:t>
            </a:r>
            <a:r>
              <a:rPr lang="it-IT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vergogna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essere obeso patologico, immobilizzato in casa, in una </a:t>
            </a:r>
            <a:r>
              <a:rPr lang="it-IT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spirale di autodistruzione e autoisolamento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D3B0148-9DB0-8134-09BB-6F19E8F68D9B}"/>
              </a:ext>
            </a:extLst>
          </p:cNvPr>
          <p:cNvSpPr/>
          <p:nvPr/>
        </p:nvSpPr>
        <p:spPr>
          <a:xfrm>
            <a:off x="668955" y="3359128"/>
            <a:ext cx="5914622" cy="11868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 stigma per il peso porta a </a:t>
            </a:r>
            <a:r>
              <a:rPr lang="it-IT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conseguenze gravi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depressione, isolamento, disturbo dell’immagine corporea, ansia, stigma interiorizzato.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1C695BB-2301-D144-7F08-2C82929D3B53}"/>
              </a:ext>
            </a:extLst>
          </p:cNvPr>
          <p:cNvSpPr/>
          <p:nvPr/>
        </p:nvSpPr>
        <p:spPr>
          <a:xfrm>
            <a:off x="648677" y="4627363"/>
            <a:ext cx="5934900" cy="15332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 </a:t>
            </a:r>
            <a:r>
              <a:rPr lang="it-IT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stigma interiorizzato 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(o autodiretto) fa riferimento ad attribuzioni negative fatte dalla persona a se stessa.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Autosvalutazione dovuta alla propria identità sociale.</a:t>
            </a:r>
          </a:p>
        </p:txBody>
      </p:sp>
      <p:pic>
        <p:nvPicPr>
          <p:cNvPr id="1026" name="Picture 2" descr="Film THE WHALE - Vivo in Barriera/Aurora">
            <a:extLst>
              <a:ext uri="{FF2B5EF4-FFF2-40B4-BE49-F238E27FC236}">
                <a16:creationId xmlns:a16="http://schemas.microsoft.com/office/drawing/2014/main" id="{55E454B7-20FB-FFC6-04ED-0F3D6FEE5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827" y="1374486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72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CC692C9-B727-4916-A0CA-2C3B4E7100A4}"/>
              </a:ext>
            </a:extLst>
          </p:cNvPr>
          <p:cNvSpPr txBox="1"/>
          <p:nvPr/>
        </p:nvSpPr>
        <p:spPr>
          <a:xfrm>
            <a:off x="285455" y="175961"/>
            <a:ext cx="11906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CONSEGUENZE SOCIALI DELLO STIGMA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E6EE15-3E69-EBBE-5457-30EFD2116062}"/>
              </a:ext>
            </a:extLst>
          </p:cNvPr>
          <p:cNvSpPr txBox="1"/>
          <p:nvPr/>
        </p:nvSpPr>
        <p:spPr>
          <a:xfrm>
            <a:off x="7025268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745B905-40E9-72CC-791A-47C78E09AFA2}"/>
              </a:ext>
            </a:extLst>
          </p:cNvPr>
          <p:cNvSpPr txBox="1"/>
          <p:nvPr/>
        </p:nvSpPr>
        <p:spPr>
          <a:xfrm>
            <a:off x="285455" y="686448"/>
            <a:ext cx="11590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causa del peso le persone possono subire penalizzazioni, nelle aree più importanti della loro vita.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7BB796D-265D-4281-6944-C5A1A4E5EC9F}"/>
              </a:ext>
            </a:extLst>
          </p:cNvPr>
          <p:cNvSpPr/>
          <p:nvPr/>
        </p:nvSpPr>
        <p:spPr>
          <a:xfrm>
            <a:off x="101600" y="1861801"/>
            <a:ext cx="6289287" cy="20082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it-IT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Lavoro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 dati provenienti dal «National Survey of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Midlife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Development in the United State» su un campione di 2838 adulti tra 25 e 74 anni aveva una probabilità maggiore di aver subito discriminazioni nell’ambiente di lavoro. Disparità nelle assunzioni e minore retribuzione e licenziamenti.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D3B0148-9DB0-8134-09BB-6F19E8F68D9B}"/>
              </a:ext>
            </a:extLst>
          </p:cNvPr>
          <p:cNvSpPr/>
          <p:nvPr/>
        </p:nvSpPr>
        <p:spPr>
          <a:xfrm>
            <a:off x="101600" y="4004620"/>
            <a:ext cx="6289287" cy="18118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it-IT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Istruzione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 bambini sperimentano lo stigma attraverso il bullismo, l’ atteggiamento negativo degli insegnanti, soprattutto di educazione fisica. Ciò può portare simbolicamente in un «rifugio della mente» (J. Steiner): minori aspettative, peggiori risultati.</a:t>
            </a:r>
          </a:p>
        </p:txBody>
      </p:sp>
      <p:pic>
        <p:nvPicPr>
          <p:cNvPr id="3074" name="Picture 2" descr="I rifugi della mente - II &lt;br&gt; John Steiner - PDLab">
            <a:extLst>
              <a:ext uri="{FF2B5EF4-FFF2-40B4-BE49-F238E27FC236}">
                <a16:creationId xmlns:a16="http://schemas.microsoft.com/office/drawing/2014/main" id="{CC416FE1-8EEA-16C4-BD37-D65FC0566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387" y="1861801"/>
            <a:ext cx="5557013" cy="394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182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CC692C9-B727-4916-A0CA-2C3B4E7100A4}"/>
              </a:ext>
            </a:extLst>
          </p:cNvPr>
          <p:cNvSpPr txBox="1"/>
          <p:nvPr/>
        </p:nvSpPr>
        <p:spPr>
          <a:xfrm>
            <a:off x="285455" y="175961"/>
            <a:ext cx="11906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CONSEGUENZE SOCIALI DELLO STIGMA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E6EE15-3E69-EBBE-5457-30EFD2116062}"/>
              </a:ext>
            </a:extLst>
          </p:cNvPr>
          <p:cNvSpPr txBox="1"/>
          <p:nvPr/>
        </p:nvSpPr>
        <p:spPr>
          <a:xfrm>
            <a:off x="7025268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745B905-40E9-72CC-791A-47C78E09AFA2}"/>
              </a:ext>
            </a:extLst>
          </p:cNvPr>
          <p:cNvSpPr txBox="1"/>
          <p:nvPr/>
        </p:nvSpPr>
        <p:spPr>
          <a:xfrm>
            <a:off x="285455" y="687422"/>
            <a:ext cx="11590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causa del peso le persone possono subire penalizzazioni, nelle aree più importanti della loro vita.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CFDCEBE-626C-B1CA-55AD-98903814ED3A}"/>
              </a:ext>
            </a:extLst>
          </p:cNvPr>
          <p:cNvSpPr/>
          <p:nvPr/>
        </p:nvSpPr>
        <p:spPr>
          <a:xfrm>
            <a:off x="101598" y="4360771"/>
            <a:ext cx="6289286" cy="12512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it-IT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Società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marginalizzazione, fobie sociali, pressione di modelli estetici proposti dai media.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F007AD1-06D3-1F93-E3A1-C6FE0763AE64}"/>
              </a:ext>
            </a:extLst>
          </p:cNvPr>
          <p:cNvSpPr/>
          <p:nvPr/>
        </p:nvSpPr>
        <p:spPr>
          <a:xfrm>
            <a:off x="101597" y="1908118"/>
            <a:ext cx="6289287" cy="22265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it-IT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Sanità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il personale sanitario a volte mostra minore interesse nella cura di tali pazienti, considerati con scarsa «compliance», deboli; essi tendono a trovarsi in una «inerzia terapeutica». La chirurgia </a:t>
            </a:r>
            <a:r>
              <a:rPr lang="it-I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bariatrica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è considerata una scorciatoia e le persone tendono a nasconderla, trasformandola in uno stigma invisibile.</a:t>
            </a:r>
          </a:p>
        </p:txBody>
      </p:sp>
      <p:pic>
        <p:nvPicPr>
          <p:cNvPr id="4098" name="Picture 2" descr="Non è la forza di volontà che manca a chi è obeso: è la giusta cura |  Vanity Fair Italia">
            <a:extLst>
              <a:ext uri="{FF2B5EF4-FFF2-40B4-BE49-F238E27FC236}">
                <a16:creationId xmlns:a16="http://schemas.microsoft.com/office/drawing/2014/main" id="{1BB623DD-4E21-2FC0-5218-6D1589465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310" y="1356992"/>
            <a:ext cx="5131676" cy="513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48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CC692C9-B727-4916-A0CA-2C3B4E7100A4}"/>
              </a:ext>
            </a:extLst>
          </p:cNvPr>
          <p:cNvSpPr txBox="1"/>
          <p:nvPr/>
        </p:nvSpPr>
        <p:spPr>
          <a:xfrm>
            <a:off x="252002" y="126143"/>
            <a:ext cx="728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INTERVENTI PER RIDURRE LO STIGMA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E6EE15-3E69-EBBE-5457-30EFD2116062}"/>
              </a:ext>
            </a:extLst>
          </p:cNvPr>
          <p:cNvSpPr txBox="1"/>
          <p:nvPr/>
        </p:nvSpPr>
        <p:spPr>
          <a:xfrm>
            <a:off x="7025268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7BB796D-265D-4281-6944-C5A1A4E5EC9F}"/>
              </a:ext>
            </a:extLst>
          </p:cNvPr>
          <p:cNvSpPr/>
          <p:nvPr/>
        </p:nvSpPr>
        <p:spPr>
          <a:xfrm>
            <a:off x="441573" y="2115415"/>
            <a:ext cx="5538814" cy="1186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contatto con un membro di un gruppo stereotipato può diminuire lo stigma.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2D356F8-2780-64A6-F787-0FB8F909D4E6}"/>
              </a:ext>
            </a:extLst>
          </p:cNvPr>
          <p:cNvSpPr/>
          <p:nvPr/>
        </p:nvSpPr>
        <p:spPr>
          <a:xfrm>
            <a:off x="441571" y="3441573"/>
            <a:ext cx="5538815" cy="15876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Esempio: avere contatti con una persona affetta da obesità che appare dinamica e produttiva, in contrasto con lo stereotipo di persona pigra, può aiutare a diminuire il pregiudizio.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462C361-D109-16EF-A958-E456F2DC6D0D}"/>
              </a:ext>
            </a:extLst>
          </p:cNvPr>
          <p:cNvSpPr txBox="1"/>
          <p:nvPr/>
        </p:nvSpPr>
        <p:spPr>
          <a:xfrm>
            <a:off x="167268" y="710552"/>
            <a:ext cx="5945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eorie del </a:t>
            </a:r>
            <a:r>
              <a:rPr lang="it-IT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contatto sociale 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it-IT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llport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(1954).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5BBB5A8-13D7-E179-06FB-EC7B0BD0F6C3}"/>
              </a:ext>
            </a:extLst>
          </p:cNvPr>
          <p:cNvSpPr txBox="1"/>
          <p:nvPr/>
        </p:nvSpPr>
        <p:spPr>
          <a:xfrm>
            <a:off x="6821213" y="6211669"/>
            <a:ext cx="408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Mara Mibelli e Chiara Meloni dell’associazione «</a:t>
            </a:r>
            <a:r>
              <a:rPr lang="it-IT" b="1" dirty="0"/>
              <a:t>Belle di Faccia</a:t>
            </a:r>
            <a:r>
              <a:rPr lang="it-IT" dirty="0"/>
              <a:t>» (2019)</a:t>
            </a:r>
          </a:p>
        </p:txBody>
      </p:sp>
      <p:pic>
        <p:nvPicPr>
          <p:cNvPr id="3" name="Picture 6" descr="Chiara Meloni e Mara Mibelli - Il Sole 24 ORE">
            <a:extLst>
              <a:ext uri="{FF2B5EF4-FFF2-40B4-BE49-F238E27FC236}">
                <a16:creationId xmlns:a16="http://schemas.microsoft.com/office/drawing/2014/main" id="{06001FA1-307E-3243-2249-052C6110F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447" y="3220577"/>
            <a:ext cx="5724293" cy="29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ody shaming contro BigMama, l'ira della Rai dopo la battutaccia del  giornalista su X - Open">
            <a:extLst>
              <a:ext uri="{FF2B5EF4-FFF2-40B4-BE49-F238E27FC236}">
                <a16:creationId xmlns:a16="http://schemas.microsoft.com/office/drawing/2014/main" id="{2708E5D2-3253-0D77-577F-CDACD5DCF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745" y="710552"/>
            <a:ext cx="3623668" cy="242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183ABD4-D408-224E-463B-9D42CF908AF1}"/>
              </a:ext>
            </a:extLst>
          </p:cNvPr>
          <p:cNvSpPr txBox="1"/>
          <p:nvPr/>
        </p:nvSpPr>
        <p:spPr>
          <a:xfrm>
            <a:off x="10337800" y="1550066"/>
            <a:ext cx="1917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Marianna Mammone, in arte </a:t>
            </a:r>
            <a:r>
              <a:rPr lang="it-IT" b="1" dirty="0"/>
              <a:t>Big Mama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6868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562EBDE8-CA0A-8CC2-9E3D-ED7D11E1828B}"/>
              </a:ext>
            </a:extLst>
          </p:cNvPr>
          <p:cNvSpPr/>
          <p:nvPr/>
        </p:nvSpPr>
        <p:spPr>
          <a:xfrm>
            <a:off x="1021436" y="1891989"/>
            <a:ext cx="3375484" cy="6216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Conoscere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03E2E7D-E1C1-3C5B-1D57-4A89653C5B15}"/>
              </a:ext>
            </a:extLst>
          </p:cNvPr>
          <p:cNvSpPr/>
          <p:nvPr/>
        </p:nvSpPr>
        <p:spPr>
          <a:xfrm>
            <a:off x="1932497" y="2832500"/>
            <a:ext cx="3375484" cy="6216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Identificare 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propri atteggiamenti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D849C9D-6074-665F-77BA-7FDF7325292D}"/>
              </a:ext>
            </a:extLst>
          </p:cNvPr>
          <p:cNvSpPr/>
          <p:nvPr/>
        </p:nvSpPr>
        <p:spPr>
          <a:xfrm>
            <a:off x="2876274" y="3773011"/>
            <a:ext cx="3375484" cy="6216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Accogliere</a:t>
            </a:r>
            <a:endParaRPr lang="it-IT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7EB8F57-6B5A-32FB-85D9-F10F3743B6E5}"/>
              </a:ext>
            </a:extLst>
          </p:cNvPr>
          <p:cNvSpPr/>
          <p:nvPr/>
        </p:nvSpPr>
        <p:spPr>
          <a:xfrm>
            <a:off x="3620239" y="4710078"/>
            <a:ext cx="3375484" cy="6216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Organizzare 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l’ambiente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90CA12-60EE-DCEE-F8A9-C6E4E0121985}"/>
              </a:ext>
            </a:extLst>
          </p:cNvPr>
          <p:cNvSpPr txBox="1"/>
          <p:nvPr/>
        </p:nvSpPr>
        <p:spPr>
          <a:xfrm>
            <a:off x="182737" y="656973"/>
            <a:ext cx="9706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Modello C.I.A.O.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Daniele Di Pauli (2021)</a:t>
            </a:r>
          </a:p>
        </p:txBody>
      </p:sp>
      <p:pic>
        <p:nvPicPr>
          <p:cNvPr id="9" name="Elemento grafico 8" descr="Freccia linea, rotazione a sinistra">
            <a:extLst>
              <a:ext uri="{FF2B5EF4-FFF2-40B4-BE49-F238E27FC236}">
                <a16:creationId xmlns:a16="http://schemas.microsoft.com/office/drawing/2014/main" id="{D93A32B5-F2AE-4A6A-320E-8BD6880C7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942588">
            <a:off x="317377" y="2370640"/>
            <a:ext cx="923721" cy="923721"/>
          </a:xfrm>
          <a:prstGeom prst="rect">
            <a:avLst/>
          </a:prstGeom>
        </p:spPr>
      </p:pic>
      <p:pic>
        <p:nvPicPr>
          <p:cNvPr id="10" name="Elemento grafico 9" descr="Freccia linea, rotazione a sinistra">
            <a:extLst>
              <a:ext uri="{FF2B5EF4-FFF2-40B4-BE49-F238E27FC236}">
                <a16:creationId xmlns:a16="http://schemas.microsoft.com/office/drawing/2014/main" id="{9EC2549B-2457-1662-5A3C-E6E0E80D7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942588">
            <a:off x="1144034" y="3155895"/>
            <a:ext cx="923721" cy="923721"/>
          </a:xfrm>
          <a:prstGeom prst="rect">
            <a:avLst/>
          </a:prstGeom>
        </p:spPr>
      </p:pic>
      <p:pic>
        <p:nvPicPr>
          <p:cNvPr id="11" name="Elemento grafico 10" descr="Freccia linea, rotazione a sinistra">
            <a:extLst>
              <a:ext uri="{FF2B5EF4-FFF2-40B4-BE49-F238E27FC236}">
                <a16:creationId xmlns:a16="http://schemas.microsoft.com/office/drawing/2014/main" id="{517600E3-8EA0-F794-3059-7567DA30E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942588">
            <a:off x="2067136" y="4096405"/>
            <a:ext cx="923721" cy="923721"/>
          </a:xfrm>
          <a:prstGeom prst="rect">
            <a:avLst/>
          </a:prstGeom>
        </p:spPr>
      </p:pic>
      <p:pic>
        <p:nvPicPr>
          <p:cNvPr id="6146" name="Picture 2" descr="Obesità e Stigma Di Pauli Daniele Positive Press 9788884291103">
            <a:extLst>
              <a:ext uri="{FF2B5EF4-FFF2-40B4-BE49-F238E27FC236}">
                <a16:creationId xmlns:a16="http://schemas.microsoft.com/office/drawing/2014/main" id="{022A9665-CC02-85FE-7409-CD3B8AAF2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465" y="870266"/>
            <a:ext cx="3840356" cy="549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9B0B2BA-E156-34DF-3923-C5F849083425}"/>
              </a:ext>
            </a:extLst>
          </p:cNvPr>
          <p:cNvSpPr txBox="1"/>
          <p:nvPr/>
        </p:nvSpPr>
        <p:spPr>
          <a:xfrm>
            <a:off x="252002" y="126143"/>
            <a:ext cx="728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INTERVENTI PER RIDURRE LO STIGMA</a:t>
            </a:r>
          </a:p>
        </p:txBody>
      </p:sp>
    </p:spTree>
    <p:extLst>
      <p:ext uri="{BB962C8B-B14F-4D97-AF65-F5344CB8AC3E}">
        <p14:creationId xmlns:p14="http://schemas.microsoft.com/office/powerpoint/2010/main" val="1199081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554A895-48CE-F963-3AB7-55EC4476C8AC}"/>
              </a:ext>
            </a:extLst>
          </p:cNvPr>
          <p:cNvSpPr txBox="1"/>
          <p:nvPr/>
        </p:nvSpPr>
        <p:spPr>
          <a:xfrm>
            <a:off x="252002" y="126143"/>
            <a:ext cx="728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INTERVENTI PER RIDURRE LO STIGMA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8140100-F46A-E9EE-85A0-22359AF77EF7}"/>
              </a:ext>
            </a:extLst>
          </p:cNvPr>
          <p:cNvSpPr txBox="1"/>
          <p:nvPr/>
        </p:nvSpPr>
        <p:spPr>
          <a:xfrm>
            <a:off x="252002" y="813090"/>
            <a:ext cx="9706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Psicoanalisi esistenziale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Steven H. Cooper e Glen O.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Gabbard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88D1ED7-F743-DB01-DBCE-EA22087E80E9}"/>
              </a:ext>
            </a:extLst>
          </p:cNvPr>
          <p:cNvSpPr/>
          <p:nvPr/>
        </p:nvSpPr>
        <p:spPr>
          <a:xfrm>
            <a:off x="430420" y="2242147"/>
            <a:ext cx="5914621" cy="14364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Interventi psicologici con uno stile non coercitivo, rispettoso, non giudicante; con nuove forme di ascolto, qualità relazionali, comunicative e affettivi rispecchianti. 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3CDE23E-1EEC-FEB0-D3B5-C382CD0B76EA}"/>
              </a:ext>
            </a:extLst>
          </p:cNvPr>
          <p:cNvSpPr/>
          <p:nvPr/>
        </p:nvSpPr>
        <p:spPr>
          <a:xfrm>
            <a:off x="430417" y="3809686"/>
            <a:ext cx="5914621" cy="1186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Accompagnamento al cambiamento è sempre legato ad angosce profonde. </a:t>
            </a:r>
          </a:p>
        </p:txBody>
      </p:sp>
      <p:pic>
        <p:nvPicPr>
          <p:cNvPr id="1026" name="Picture 2" descr="Per una psicoanalisi esistenziale. L'esperienza della posizione depressiva  dell'analista - Steven H. Cooper">
            <a:extLst>
              <a:ext uri="{FF2B5EF4-FFF2-40B4-BE49-F238E27FC236}">
                <a16:creationId xmlns:a16="http://schemas.microsoft.com/office/drawing/2014/main" id="{0D3092A4-34A7-D48F-C54E-3516D4B4F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48" y="1407704"/>
            <a:ext cx="3438293" cy="515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4F503398-5B37-2210-A020-CEE439539F0B}"/>
              </a:ext>
            </a:extLst>
          </p:cNvPr>
          <p:cNvSpPr/>
          <p:nvPr/>
        </p:nvSpPr>
        <p:spPr>
          <a:xfrm>
            <a:off x="430418" y="5127604"/>
            <a:ext cx="5914621" cy="1186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Sentirsi visti, pensati e accolti crea uno spazio vitale, in cui si può sperimentare di </a:t>
            </a:r>
            <a:r>
              <a:rPr lang="it-IT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essere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piuttosto che di </a:t>
            </a:r>
            <a:r>
              <a:rPr lang="it-IT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agire</a:t>
            </a:r>
            <a:r>
              <a: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133072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330</TotalTime>
  <Words>811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Verdana</vt:lpstr>
      <vt:lpstr>Wingdings</vt:lpstr>
      <vt:lpstr>RetrospectVTI</vt:lpstr>
      <vt:lpstr>Obesità: stigma sociale e conseguenze sulla persona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dell’attenzione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Gilberto Aguzzi</cp:lastModifiedBy>
  <cp:revision>24</cp:revision>
  <dcterms:created xsi:type="dcterms:W3CDTF">2022-02-27T17:36:31Z</dcterms:created>
  <dcterms:modified xsi:type="dcterms:W3CDTF">2024-03-14T13:18:11Z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